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1" r:id="rId6"/>
    <p:sldId id="274" r:id="rId7"/>
    <p:sldId id="273" r:id="rId8"/>
    <p:sldId id="282" r:id="rId9"/>
    <p:sldId id="283" r:id="rId10"/>
    <p:sldId id="284" r:id="rId11"/>
    <p:sldId id="272" r:id="rId12"/>
    <p:sldId id="280" r:id="rId13"/>
    <p:sldId id="281" r:id="rId14"/>
    <p:sldId id="275" r:id="rId15"/>
    <p:sldId id="276" r:id="rId16"/>
    <p:sldId id="277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Eight Tr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00"/>
    <a:srgbClr val="800080"/>
    <a:srgbClr val="D60093"/>
    <a:srgbClr val="ACF2AF"/>
    <a:srgbClr val="F0FB5F"/>
    <a:srgbClr val="B4E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8E8B-F577-4236-8952-DDA6AF95BA8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BD9F4-EA66-443E-B105-DE0AB8401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9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D9F4-EA66-443E-B105-DE0AB8401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D9F4-EA66-443E-B105-DE0AB8401D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D9F4-EA66-443E-B105-DE0AB8401D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BD9F4-EA66-443E-B105-DE0AB8401D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FF803-DE1C-49D2-81F9-91B5881CA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12193-F66C-49E2-B549-C71649F72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E7A19-BCB0-43F7-A032-A0C68203E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C5B7D-04AA-405A-B0B8-2F32DC929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F53C0-2415-4911-A216-4BA29FA41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6B0F1-40EC-41F8-94A7-C4D64F76E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009B8-8C1E-4F9B-99B4-F9BDED629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28DF2-6AFB-4B99-8649-30B122F17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2320-8C1A-4D5E-B190-1B695B5E4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A30E1-693A-48D6-BDAA-B7912844D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9CD3E-2F2E-4C17-8757-435D44805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F6BDF6F9-2A76-4F00-91E8-EAB92A2575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laurelines.typepad.com/photos/blind_contour_friday_draw/dsc01852.jpg&amp;imgrefurl=http://laurelines.typepad.com/photos/blind_contour_friday_draw/dsc01852.html&amp;h=735&amp;w=500&amp;sz=60&amp;hl=en&amp;start=103&amp;sig2=N5Vok9ge0hKr9gHoGzyNsA&amp;tbnid=xUiW3vD_pZ8H9M:&amp;tbnh=141&amp;tbnw=96&amp;ei=KcQySJbKN5-OeZCmqMkB&amp;prev=/images?q%3Dcontour%2Bdrawings%26start%3D90%26gbv%3D2%26ndsp%3D18%26hl%3Den%26safe%3Dactive%26sa%3D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http://www.usask.ca/education/coursework/skaalid/theory/cgdt/designimages/handcontour.gif&amp;imgrefurl=http://www.usask.ca/education/coursework/skaalid/theory/cgdt/line.htm&amp;h=147&amp;w=167&amp;sz=2&amp;hl=en&amp;start=72&amp;sig2=90hDSUfJ3P31da46SmolDg&amp;tbnid=ezSDqAggEmDj3M:&amp;tbnh=87&amp;tbnw=99&amp;ei=48QySLyiAZvueda0hdkB&amp;prev=/images?q%3Dcontour%2Bdrawings%26start%3D54%26gbv%3D2%26ndsp%3D18%26hl%3Den%26safe%3Dactive%26sa%3DN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/>
          <p:cNvSpPr>
            <a:spLocks noChangeArrowheads="1"/>
          </p:cNvSpPr>
          <p:nvPr/>
        </p:nvSpPr>
        <p:spPr bwMode="auto">
          <a:xfrm>
            <a:off x="381000" y="304800"/>
            <a:ext cx="8534400" cy="5943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7772400" cy="1622425"/>
          </a:xfrm>
        </p:spPr>
        <p:txBody>
          <a:bodyPr/>
          <a:lstStyle/>
          <a:p>
            <a:pPr eaLnBrk="1" hangingPunct="1"/>
            <a:r>
              <a:rPr lang="en-US" sz="15000" smtClean="0">
                <a:solidFill>
                  <a:schemeClr val="folHlink"/>
                </a:solidFill>
                <a:latin typeface="Curlz MT" pitchFamily="82" charset="0"/>
              </a:rPr>
              <a:t>L i N E</a:t>
            </a:r>
          </a:p>
        </p:txBody>
      </p:sp>
      <p:grpSp>
        <p:nvGrpSpPr>
          <p:cNvPr id="2052" name="Group 26"/>
          <p:cNvGrpSpPr>
            <a:grpSpLocks/>
          </p:cNvGrpSpPr>
          <p:nvPr/>
        </p:nvGrpSpPr>
        <p:grpSpPr bwMode="auto">
          <a:xfrm>
            <a:off x="685800" y="304800"/>
            <a:ext cx="7924800" cy="6324600"/>
            <a:chOff x="432" y="192"/>
            <a:chExt cx="4992" cy="3984"/>
          </a:xfrm>
        </p:grpSpPr>
        <p:sp>
          <p:nvSpPr>
            <p:cNvPr id="2053" name="Line 20"/>
            <p:cNvSpPr>
              <a:spLocks noChangeShapeType="1"/>
            </p:cNvSpPr>
            <p:nvPr/>
          </p:nvSpPr>
          <p:spPr bwMode="auto">
            <a:xfrm>
              <a:off x="432" y="336"/>
              <a:ext cx="1488" cy="62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Line 21"/>
            <p:cNvSpPr>
              <a:spLocks noChangeShapeType="1"/>
            </p:cNvSpPr>
            <p:nvPr/>
          </p:nvSpPr>
          <p:spPr bwMode="auto">
            <a:xfrm flipV="1">
              <a:off x="1920" y="192"/>
              <a:ext cx="336" cy="768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Line 22"/>
            <p:cNvSpPr>
              <a:spLocks noChangeShapeType="1"/>
            </p:cNvSpPr>
            <p:nvPr/>
          </p:nvSpPr>
          <p:spPr bwMode="auto">
            <a:xfrm flipH="1">
              <a:off x="672" y="3216"/>
              <a:ext cx="1344" cy="62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23"/>
            <p:cNvSpPr>
              <a:spLocks noChangeShapeType="1"/>
            </p:cNvSpPr>
            <p:nvPr/>
          </p:nvSpPr>
          <p:spPr bwMode="auto">
            <a:xfrm>
              <a:off x="2016" y="3216"/>
              <a:ext cx="192" cy="960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24"/>
            <p:cNvSpPr>
              <a:spLocks noChangeShapeType="1"/>
            </p:cNvSpPr>
            <p:nvPr/>
          </p:nvSpPr>
          <p:spPr bwMode="auto">
            <a:xfrm>
              <a:off x="4752" y="2688"/>
              <a:ext cx="528" cy="1152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25"/>
            <p:cNvSpPr>
              <a:spLocks noChangeShapeType="1"/>
            </p:cNvSpPr>
            <p:nvPr/>
          </p:nvSpPr>
          <p:spPr bwMode="auto">
            <a:xfrm>
              <a:off x="4752" y="2688"/>
              <a:ext cx="672" cy="9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357" y="6628515"/>
            <a:ext cx="5120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33CC"/>
                </a:solidFill>
              </a:rPr>
              <a:t>I do not know who originally created this PowerPoint as to give credit. I did customize for my courses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8326" y="304800"/>
            <a:ext cx="4040188" cy="639762"/>
          </a:xfrm>
        </p:spPr>
        <p:txBody>
          <a:bodyPr/>
          <a:lstStyle/>
          <a:p>
            <a:r>
              <a:rPr lang="en-US" dirty="0" smtClean="0"/>
              <a:t>Wrap – to cover or coil around </a:t>
            </a:r>
            <a:endParaRPr lang="en-US" dirty="0"/>
          </a:p>
        </p:txBody>
      </p:sp>
      <p:pic>
        <p:nvPicPr>
          <p:cNvPr id="3074" name="Picture 2" descr="Afbeeldingsresultaat voor wrapped snake dra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3" y="3960015"/>
            <a:ext cx="1822224" cy="24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60948" y="518474"/>
            <a:ext cx="4041775" cy="639762"/>
          </a:xfrm>
        </p:spPr>
        <p:txBody>
          <a:bodyPr/>
          <a:lstStyle/>
          <a:p>
            <a:r>
              <a:rPr lang="en-US" dirty="0" smtClean="0"/>
              <a:t>Intertwine – to be tangled or knotted</a:t>
            </a:r>
            <a:endParaRPr lang="en-US" dirty="0"/>
          </a:p>
        </p:txBody>
      </p:sp>
      <p:pic>
        <p:nvPicPr>
          <p:cNvPr id="3076" name="Picture 4" descr="Image result for drawing knots in a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09" y="1507503"/>
            <a:ext cx="2360539" cy="23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5400" y="6398878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Giel </a:t>
            </a:r>
            <a:r>
              <a:rPr lang="en-US" sz="1200" dirty="0" err="1" smtClean="0"/>
              <a:t>Djensen</a:t>
            </a:r>
            <a:endParaRPr lang="en-US" sz="1200" dirty="0"/>
          </a:p>
        </p:txBody>
      </p:sp>
      <p:pic>
        <p:nvPicPr>
          <p:cNvPr id="3078" name="Picture 6" descr="Image result for drawing tangled knots in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22887"/>
            <a:ext cx="208087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15200" y="6070862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Graham Matthews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5175" y="3682230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Celtic design</a:t>
            </a:r>
            <a:endParaRPr lang="en-US" sz="1200" dirty="0"/>
          </a:p>
        </p:txBody>
      </p:sp>
      <p:pic>
        <p:nvPicPr>
          <p:cNvPr id="3080" name="Picture 8" descr="Image result for drawing wrap in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1" y="649292"/>
            <a:ext cx="2599661" cy="30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3430" y="366121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Scott Hutchinson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23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mtClean="0">
                <a:latin typeface="Century Gothic" pitchFamily="34" charset="0"/>
              </a:rPr>
              <a:t>Lines that DESCRIBE how an object looks.</a:t>
            </a:r>
          </a:p>
          <a:p>
            <a:pPr algn="ctr" eaLnBrk="1" hangingPunct="1">
              <a:buFontTx/>
              <a:buNone/>
            </a:pPr>
            <a:endParaRPr lang="en-US" sz="800" u="sng" smtClean="0">
              <a:latin typeface="Complete in Him" pitchFamily="2" charset="0"/>
            </a:endParaRPr>
          </a:p>
          <a:p>
            <a:pPr algn="ctr" eaLnBrk="1" hangingPunct="1">
              <a:buFontTx/>
              <a:buNone/>
            </a:pPr>
            <a:endParaRPr lang="en-US" sz="5400" smtClean="0">
              <a:latin typeface="karabinE." pitchFamily="2" charset="0"/>
            </a:endParaRPr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-762000" y="-609600"/>
            <a:ext cx="10287000" cy="2514600"/>
            <a:chOff x="-480" y="-384"/>
            <a:chExt cx="6480" cy="1584"/>
          </a:xfrm>
        </p:grpSpPr>
        <p:sp>
          <p:nvSpPr>
            <p:cNvPr id="9225" name="Oval 4"/>
            <p:cNvSpPr>
              <a:spLocks noChangeArrowheads="1"/>
            </p:cNvSpPr>
            <p:nvPr/>
          </p:nvSpPr>
          <p:spPr bwMode="auto">
            <a:xfrm>
              <a:off x="-480" y="-384"/>
              <a:ext cx="1536" cy="15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226" name="Oval 5"/>
            <p:cNvSpPr>
              <a:spLocks noChangeArrowheads="1"/>
            </p:cNvSpPr>
            <p:nvPr/>
          </p:nvSpPr>
          <p:spPr bwMode="auto">
            <a:xfrm>
              <a:off x="5136" y="-192"/>
              <a:ext cx="864" cy="76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227" name="Rectangle 6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6000">
                  <a:solidFill>
                    <a:schemeClr val="tx2"/>
                  </a:solidFill>
                  <a:latin typeface="Dotum" pitchFamily="34" charset="-127"/>
                  <a:ea typeface="Dotum" pitchFamily="34" charset="-127"/>
                </a:rPr>
                <a:t>ACTUAL LINE</a:t>
              </a:r>
            </a:p>
          </p:txBody>
        </p:sp>
        <p:sp>
          <p:nvSpPr>
            <p:cNvPr id="9228" name="Oval 7"/>
            <p:cNvSpPr>
              <a:spLocks noChangeArrowheads="1"/>
            </p:cNvSpPr>
            <p:nvPr/>
          </p:nvSpPr>
          <p:spPr bwMode="auto">
            <a:xfrm>
              <a:off x="0" y="528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1200" y="720"/>
              <a:ext cx="3360" cy="446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Bradley Hand ITC" pitchFamily="66" charset="0"/>
                </a:rPr>
                <a:t>DESCRIPTIVE LINES</a:t>
              </a:r>
            </a:p>
          </p:txBody>
        </p:sp>
      </p:grp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219200" y="4419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0" u="sng">
                <a:latin typeface="Bradley Hand ITC" pitchFamily="66" charset="0"/>
              </a:rPr>
              <a:t>TYPES OF DESCRIPTIVE LINE</a:t>
            </a:r>
            <a:endParaRPr lang="en-US" b="0">
              <a:latin typeface="Bradley Hand ITC" pitchFamily="66" charset="0"/>
            </a:endParaRPr>
          </a:p>
          <a:p>
            <a:pPr eaLnBrk="1" hangingPunct="1"/>
            <a:endParaRPr lang="en-US" b="0">
              <a:latin typeface="Cheri Liney" pitchFamily="2" charset="0"/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276600" y="38100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0">
                <a:latin typeface="Castellar" pitchFamily="18" charset="0"/>
              </a:rPr>
              <a:t>contour</a:t>
            </a:r>
            <a:endParaRPr lang="en-US" sz="3600">
              <a:latin typeface="Castellar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352800" y="46482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b="0">
                <a:latin typeface="Curlz MT" pitchFamily="82" charset="0"/>
              </a:rPr>
              <a:t>gesture</a:t>
            </a:r>
            <a:endParaRPr lang="en-US" sz="600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8450" grpId="0"/>
      <p:bldP spid="184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638800" cy="3200400"/>
          </a:xfrm>
          <a:solidFill>
            <a:srgbClr val="FFCC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Line used to follow the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edges of forms, to describe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their outlines and inner details. </a:t>
            </a:r>
          </a:p>
          <a:p>
            <a:pPr eaLnBrk="1" hangingPunct="1">
              <a:buFontTx/>
              <a:buNone/>
            </a:pPr>
            <a:endParaRPr lang="en-US" sz="2400" b="1" smtClean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This is the most common use of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line in art.</a:t>
            </a:r>
          </a:p>
        </p:txBody>
      </p:sp>
      <p:pic>
        <p:nvPicPr>
          <p:cNvPr id="10248" name="Picture 8" descr="stravinsky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1035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dsc018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800600"/>
            <a:ext cx="14303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handcontou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00600"/>
            <a:ext cx="21336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Oval 16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>
                <a:solidFill>
                  <a:schemeClr val="tx2"/>
                </a:solidFill>
                <a:latin typeface="Cooper Std Black" pitchFamily="18" charset="0"/>
              </a:rPr>
              <a:t>DESCRIPTIVE LINES</a:t>
            </a:r>
          </a:p>
        </p:txBody>
      </p:sp>
      <p:sp>
        <p:nvSpPr>
          <p:cNvPr id="10250" name="Oval 19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2286000" y="1143000"/>
            <a:ext cx="4572000" cy="646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Castellar" pitchFamily="18" charset="0"/>
              </a:rPr>
              <a:t>CONTOUR LINES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495800" y="5257800"/>
            <a:ext cx="4419600" cy="13843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>
                <a:latin typeface="Chaparral Pro" pitchFamily="18" charset="0"/>
              </a:rPr>
              <a:t>Contour lines describe the wrinkles &amp; folds in your clothes.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102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http://www.karenluk.net/PDPBlog/uf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025" y="1828800"/>
            <a:ext cx="3746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029200" cy="5105400"/>
          </a:xfrm>
          <a:solidFill>
            <a:srgbClr val="FFCC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Century Gothic" pitchFamily="34" charset="0"/>
              </a:rPr>
              <a:t>Quick, sketch-like lines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Century Gothic" pitchFamily="34" charset="0"/>
              </a:rPr>
              <a:t>Your drawn lines don’t stay           at the edges but move freely within the forms.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Century Gothic" pitchFamily="34" charset="0"/>
              </a:rPr>
              <a:t>You are more concerned with capturing the ACTION rather     than drawing accurately.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Century Gothic" pitchFamily="34" charset="0"/>
              </a:rPr>
              <a:t>It captures the movement of      the subject rather than       recording the details of the     form.</a:t>
            </a:r>
            <a:endParaRPr lang="en-US" sz="4000" smtClean="0"/>
          </a:p>
        </p:txBody>
      </p:sp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69" name="Oval 9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>
                <a:solidFill>
                  <a:schemeClr val="tx2"/>
                </a:solidFill>
                <a:latin typeface="Copperplate Gothic Bold" pitchFamily="34" charset="0"/>
              </a:rPr>
              <a:t>DESCRIPTIVE LINES</a:t>
            </a:r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2362200" y="1143000"/>
            <a:ext cx="4572000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Curlz MT" pitchFamily="82" charset="0"/>
              </a:rPr>
              <a:t>GESTURE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latin typeface="Chaparral Pro" pitchFamily="18" charset="0"/>
              </a:rPr>
              <a:t>It’s your turn to 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latin typeface="Chaparral Pro" pitchFamily="18" charset="0"/>
              </a:rPr>
              <a:t>EXPRESS YOURSELF WITH LINE!!!</a:t>
            </a: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0">
                <a:solidFill>
                  <a:srgbClr val="FFCC00"/>
                </a:solidFill>
                <a:latin typeface="Copperplate Gothic Light" pitchFamily="34" charset="0"/>
              </a:rPr>
              <a:t>NOW WHAT???</a:t>
            </a:r>
          </a:p>
        </p:txBody>
      </p:sp>
      <p:sp>
        <p:nvSpPr>
          <p:cNvPr id="12294" name="Oval 8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 cstate="print">
            <a:lum bright="30000" contrast="54000"/>
          </a:blip>
          <a:srcRect l="9836" t="7378" r="6557" b="9016"/>
          <a:stretch>
            <a:fillRect/>
          </a:stretch>
        </p:blipFill>
        <p:spPr bwMode="auto">
          <a:xfrm>
            <a:off x="1981200" y="3352800"/>
            <a:ext cx="4876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lum bright="42000" contrast="60000"/>
          </a:blip>
          <a:srcRect l="1852" t="2779" r="1814" b="5501"/>
          <a:stretch>
            <a:fillRect/>
          </a:stretch>
        </p:blipFill>
        <p:spPr bwMode="auto">
          <a:xfrm>
            <a:off x="304800" y="609600"/>
            <a:ext cx="85344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01762"/>
            <a:ext cx="82296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Bookman Old Style" pitchFamily="18" charset="0"/>
              </a:rPr>
              <a:t>WRITE THESE DOWN IN YOUR NOTES!</a:t>
            </a:r>
          </a:p>
          <a:p>
            <a:pPr eaLnBrk="1" hangingPunct="1"/>
            <a:endParaRPr lang="en-US" sz="100" b="1" dirty="0" smtClean="0">
              <a:latin typeface="Century Gothic" pitchFamily="34" charset="0"/>
            </a:endParaRP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In sketchbook divide page into 16 equal areas. BRAINSTORM 16 different linear thumbnails filling each area.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CREATE A 5” x 7” rough draft IN PENCIL in sketchbook.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Final design – Use a 9x12 sheet of drawing paper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Only use SHARPIE MARKER (FINE &amp; EXTRA OR ULTRA FINE)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ONE INCH BORDERS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Must use ALL 5 BASIC LINES; </a:t>
            </a: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h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orizontal, vertical, diagonal, curved and zigzag 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Must use ALL 5 VARIATIONS OF LINE; Length, width, texture direction and degree of curve.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Must use all 5 DESIGN TECHNIQUES; overlap, weave, wrap, through and intertwine.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Ratio of BLACK &amp; WHITE must be EQUAL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NO SCRIBBLES—Lines must be CONTROLLED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NO WORDS/NAMES/NUMBERS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Focus on CRAFTSMANSHIP (be neat)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If you make a mistake, turn it into something else, there is NO ERASING!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Art Project General Rubric will be used for grading the above criteria.</a:t>
            </a:r>
          </a:p>
          <a:p>
            <a:pPr eaLnBrk="1" hangingPunct="1"/>
            <a:endParaRPr lang="en-US" sz="4400" b="1" dirty="0" smtClean="0">
              <a:latin typeface="Complete in Him" pitchFamily="2" charset="0"/>
            </a:endParaRPr>
          </a:p>
          <a:p>
            <a:pPr eaLnBrk="1" hangingPunct="1"/>
            <a:endParaRPr lang="en-US" b="1" dirty="0" smtClean="0">
              <a:latin typeface="Century Gothic" pitchFamily="34" charset="0"/>
            </a:endParaRPr>
          </a:p>
          <a:p>
            <a:pPr eaLnBrk="1" hangingPunct="1"/>
            <a:endParaRPr lang="en-US" b="1" dirty="0" smtClean="0">
              <a:latin typeface="Century Gothic" pitchFamily="34" charset="0"/>
            </a:endParaRPr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-457200" y="-304800"/>
            <a:ext cx="2133600" cy="2209799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304925" y="83343"/>
            <a:ext cx="6781800" cy="9302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5400" dirty="0" smtClean="0">
                <a:latin typeface="Elephant" pitchFamily="18" charset="0"/>
              </a:rPr>
              <a:t>Criteria</a:t>
            </a:r>
            <a:r>
              <a:rPr lang="en-US" sz="6000" dirty="0" smtClean="0">
                <a:latin typeface="Elephant" pitchFamily="18" charset="0"/>
              </a:rPr>
              <a:t> </a:t>
            </a:r>
            <a:endParaRPr lang="en-US" sz="6000" dirty="0">
              <a:latin typeface="Elephant" pitchFamily="18" charset="0"/>
            </a:endParaRPr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Standards</a:t>
            </a:r>
            <a:endParaRPr lang="en-US" dirty="0"/>
          </a:p>
        </p:txBody>
      </p:sp>
      <p:pic>
        <p:nvPicPr>
          <p:cNvPr id="5" name="Picture 2" descr="Image result for zen tangl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062" y="1699419"/>
            <a:ext cx="38957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21279"/>
            <a:ext cx="3008313" cy="2755900"/>
          </a:xfrm>
        </p:spPr>
        <p:txBody>
          <a:bodyPr/>
          <a:lstStyle/>
          <a:p>
            <a:r>
              <a:rPr lang="en-US" dirty="0" smtClean="0"/>
              <a:t>Student will be able to -</a:t>
            </a:r>
          </a:p>
          <a:p>
            <a:endParaRPr lang="en-US" dirty="0" smtClean="0"/>
          </a:p>
          <a:p>
            <a:r>
              <a:rPr lang="en-US" dirty="0" smtClean="0"/>
              <a:t>BV 1.2 Apply elements and principles to create an art work</a:t>
            </a:r>
          </a:p>
          <a:p>
            <a:r>
              <a:rPr lang="en-US" dirty="0" smtClean="0"/>
              <a:t>BV 2.1 Understand the importance of planning</a:t>
            </a:r>
          </a:p>
          <a:p>
            <a:r>
              <a:rPr lang="en-US" dirty="0" smtClean="0"/>
              <a:t>BV 2.2 Understand the relationship of sensory awareness and artistic expression</a:t>
            </a:r>
          </a:p>
          <a:p>
            <a:r>
              <a:rPr lang="en-US" dirty="0" smtClean="0"/>
              <a:t>BCR 1.2 Us teacher generated criteria to evaluate personal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3"/>
          <p:cNvSpPr>
            <a:spLocks noChangeArrowheads="1"/>
          </p:cNvSpPr>
          <p:nvPr/>
        </p:nvSpPr>
        <p:spPr bwMode="auto">
          <a:xfrm>
            <a:off x="3124200" y="0"/>
            <a:ext cx="1295400" cy="1295400"/>
          </a:xfrm>
          <a:prstGeom prst="ellipse">
            <a:avLst/>
          </a:prstGeom>
          <a:solidFill>
            <a:srgbClr val="8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75" name="Oval 12"/>
          <p:cNvSpPr>
            <a:spLocks noChangeArrowheads="1"/>
          </p:cNvSpPr>
          <p:nvPr/>
        </p:nvSpPr>
        <p:spPr bwMode="auto">
          <a:xfrm>
            <a:off x="7086600" y="-4572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4343400" y="685800"/>
            <a:ext cx="4267200" cy="20272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495773"/>
            <a:ext cx="8153400" cy="2925763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latin typeface="Century Gothic" pitchFamily="34" charset="0"/>
              </a:rPr>
              <a:t>The path of a continuous, moving point through space.</a:t>
            </a:r>
          </a:p>
          <a:p>
            <a:pPr eaLnBrk="1" hangingPunct="1"/>
            <a:r>
              <a:rPr lang="en-US" sz="2800" b="1" dirty="0" smtClean="0">
                <a:latin typeface="Century Gothic" pitchFamily="34" charset="0"/>
              </a:rPr>
              <a:t>Line is important to an artist because it can describe and identify shapes.</a:t>
            </a:r>
            <a:r>
              <a:rPr lang="en-US" sz="2800" b="1" dirty="0" smtClean="0"/>
              <a:t> </a:t>
            </a:r>
          </a:p>
          <a:p>
            <a:pPr eaLnBrk="1" hangingPunct="1"/>
            <a:r>
              <a:rPr lang="en-US" sz="2800" b="1" dirty="0" smtClean="0"/>
              <a:t>Line appears only in 2 dimension, in reality it reflects edges and contrast in form and elements.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4352041" y="914400"/>
            <a:ext cx="4456914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9600" dirty="0">
                <a:solidFill>
                  <a:srgbClr val="FFCC00"/>
                </a:solidFill>
                <a:latin typeface="Jokerman" pitchFamily="82" charset="0"/>
              </a:rPr>
              <a:t>Line</a:t>
            </a:r>
            <a:endParaRPr lang="en-US" sz="4800" dirty="0">
              <a:latin typeface="Aubrey" pitchFamily="2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2857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62000" y="152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Century Gothic" pitchFamily="34" charset="0"/>
              </a:rPr>
              <a:t>Bridget Riley</a:t>
            </a:r>
          </a:p>
        </p:txBody>
      </p:sp>
      <p:sp>
        <p:nvSpPr>
          <p:cNvPr id="3081" name="Oval 14"/>
          <p:cNvSpPr>
            <a:spLocks noChangeArrowheads="1"/>
          </p:cNvSpPr>
          <p:nvPr/>
        </p:nvSpPr>
        <p:spPr bwMode="auto">
          <a:xfrm>
            <a:off x="4114800" y="457200"/>
            <a:ext cx="457200" cy="4572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457200" y="1371600"/>
            <a:ext cx="4800600" cy="5334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CF2AF"/>
          </a:solidFill>
        </p:spPr>
        <p:txBody>
          <a:bodyPr/>
          <a:lstStyle/>
          <a:p>
            <a:pPr eaLnBrk="1" hangingPunct="1"/>
            <a:r>
              <a:rPr lang="en-US" sz="6600" b="1" smtClean="0">
                <a:latin typeface="Elephant" pitchFamily="18" charset="0"/>
              </a:rPr>
              <a:t>Types of Lines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5029200" cy="2209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Cheri" pitchFamily="2" charset="0"/>
              </a:rPr>
              <a:t>	</a:t>
            </a:r>
            <a:r>
              <a:rPr lang="en-US" sz="2400" u="sng" smtClean="0">
                <a:latin typeface="Bodoni MT" pitchFamily="18" charset="0"/>
              </a:rPr>
              <a:t>ACTUAL LINE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>
                <a:latin typeface="Century Gothic" pitchFamily="34" charset="0"/>
              </a:rPr>
              <a:t>	</a:t>
            </a:r>
            <a:r>
              <a:rPr lang="en-US" sz="1600" b="1" smtClean="0">
                <a:latin typeface="Century Gothic" pitchFamily="34" charset="0"/>
              </a:rPr>
              <a:t>May vary greatly in weight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latin typeface="Century Gothic" pitchFamily="34" charset="0"/>
              </a:rPr>
              <a:t>	character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Cheri" pitchFamily="2" charset="0"/>
              </a:rPr>
              <a:t>		-</a:t>
            </a:r>
            <a:r>
              <a:rPr lang="en-US" sz="2400" smtClean="0">
                <a:latin typeface="Bodoni MT Condensed" pitchFamily="18" charset="0"/>
              </a:rPr>
              <a:t>Basic Lines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Bodoni MT Condensed" pitchFamily="18" charset="0"/>
              </a:rPr>
              <a:t>		-Expressive Lines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Bodoni MT Condensed" pitchFamily="18" charset="0"/>
              </a:rPr>
              <a:t>		-Descriptive Lines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latin typeface="Cheri" pitchFamily="2" charset="0"/>
              </a:rPr>
              <a:t>	</a:t>
            </a:r>
            <a:r>
              <a:rPr lang="en-US" sz="1800" smtClean="0">
                <a:latin typeface="Arial Narrow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Arial Narrow" pitchFamily="34" charset="0"/>
              </a:rPr>
              <a:t>	</a:t>
            </a:r>
            <a:endParaRPr lang="en-US" sz="16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smtClean="0">
              <a:latin typeface="Century Gothic" pitchFamily="34" charset="0"/>
            </a:endParaRPr>
          </a:p>
        </p:txBody>
      </p:sp>
      <p:sp>
        <p:nvSpPr>
          <p:cNvPr id="4100" name="Oval 10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1" name="Oval 11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>
                <a:solidFill>
                  <a:schemeClr val="tx2"/>
                </a:solidFill>
                <a:latin typeface="Corbel" pitchFamily="34" charset="0"/>
              </a:rPr>
              <a:t>TYPES OF LINES</a:t>
            </a:r>
          </a:p>
        </p:txBody>
      </p:sp>
      <p:sp>
        <p:nvSpPr>
          <p:cNvPr id="4103" name="Oval 13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81000" y="3886200"/>
            <a:ext cx="5029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0">
                <a:latin typeface="Cheri" pitchFamily="2" charset="0"/>
              </a:rPr>
              <a:t>    </a:t>
            </a:r>
            <a:r>
              <a:rPr lang="en-US" sz="2400" b="0" u="sng">
                <a:latin typeface="Bodoni MT" pitchFamily="18" charset="0"/>
              </a:rPr>
              <a:t>IMPLIED LINE</a:t>
            </a:r>
          </a:p>
          <a:p>
            <a:pPr eaLnBrk="1" hangingPunct="1"/>
            <a:r>
              <a:rPr lang="en-US" sz="2400" b="0">
                <a:latin typeface="Cheri" pitchFamily="2" charset="0"/>
              </a:rPr>
              <a:t>    </a:t>
            </a:r>
            <a:r>
              <a:rPr lang="en-US" sz="2000">
                <a:latin typeface="Bodoni MT Condensed" pitchFamily="18" charset="0"/>
              </a:rPr>
              <a:t>Created by positioning a series of points </a:t>
            </a:r>
          </a:p>
          <a:p>
            <a:pPr eaLnBrk="1" hangingPunct="1"/>
            <a:r>
              <a:rPr lang="en-US" sz="2000">
                <a:latin typeface="Bodoni MT Condensed" pitchFamily="18" charset="0"/>
              </a:rPr>
              <a:t>       so that the eye tends to automatically connect</a:t>
            </a:r>
            <a:br>
              <a:rPr lang="en-US" sz="2000">
                <a:latin typeface="Bodoni MT Condensed" pitchFamily="18" charset="0"/>
              </a:rPr>
            </a:br>
            <a:r>
              <a:rPr lang="en-US" sz="2000">
                <a:latin typeface="Bodoni MT Condensed" pitchFamily="18" charset="0"/>
              </a:rPr>
              <a:t>       them—not actually drawn!</a:t>
            </a:r>
          </a:p>
          <a:p>
            <a:pPr eaLnBrk="1" hangingPunct="1"/>
            <a:endParaRPr lang="en-US" sz="1600">
              <a:latin typeface="Century Gothic" pitchFamily="34" charset="0"/>
            </a:endParaRPr>
          </a:p>
          <a:p>
            <a:pPr eaLnBrk="1" hangingPunct="1"/>
            <a:endParaRPr lang="en-US" sz="1600">
              <a:latin typeface="Century Gothic" pitchFamily="34" charset="0"/>
            </a:endParaRPr>
          </a:p>
          <a:p>
            <a:pPr eaLnBrk="1" hangingPunct="1"/>
            <a:endParaRPr lang="en-US" sz="1600">
              <a:latin typeface="Century Gothic" pitchFamily="34" charset="0"/>
            </a:endParaRPr>
          </a:p>
        </p:txBody>
      </p:sp>
      <p:pic>
        <p:nvPicPr>
          <p:cNvPr id="4114" name="Picture 18" descr="rea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124200"/>
            <a:ext cx="2143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illu_l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457200" y="5334000"/>
            <a:ext cx="8305800" cy="13239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accent2"/>
                </a:solidFill>
                <a:latin typeface="Colonna MT" pitchFamily="82" charset="0"/>
              </a:rPr>
              <a:t>By using the various types of lines, artists have the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800" b="0">
                <a:solidFill>
                  <a:schemeClr val="accent2"/>
                </a:solidFill>
                <a:latin typeface="Colonna MT" pitchFamily="82" charset="0"/>
              </a:rPr>
              <a:t>potential to</a:t>
            </a:r>
            <a:r>
              <a:rPr lang="en-US" sz="2800" b="0">
                <a:latin typeface="Colonna MT" pitchFamily="82" charset="0"/>
              </a:rPr>
              <a:t> </a:t>
            </a:r>
            <a:r>
              <a:rPr lang="en-US" sz="3200" b="0" u="sng">
                <a:latin typeface="Colonna MT" pitchFamily="82" charset="0"/>
              </a:rPr>
              <a:t>lead a viewer’s eye through a composition</a:t>
            </a:r>
            <a:r>
              <a:rPr lang="en-US" sz="2800" b="0">
                <a:latin typeface="Colonna MT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11" grpId="0"/>
      <p:bldP spid="4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4"/>
          <p:cNvSpPr>
            <a:spLocks noChangeArrowheads="1"/>
          </p:cNvSpPr>
          <p:nvPr/>
        </p:nvSpPr>
        <p:spPr bwMode="auto">
          <a:xfrm>
            <a:off x="228600" y="2209800"/>
            <a:ext cx="8610600" cy="4343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3" name="Oval 179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00080"/>
          </a:solidFill>
        </p:spPr>
        <p:txBody>
          <a:bodyPr/>
          <a:lstStyle/>
          <a:p>
            <a:pPr eaLnBrk="1" hangingPunct="1"/>
            <a:r>
              <a:rPr lang="en-US" smtClean="0">
                <a:latin typeface="Fine Line" pitchFamily="2" charset="0"/>
              </a:rPr>
              <a:t>%</a:t>
            </a:r>
            <a:r>
              <a:rPr lang="en-US" sz="6000" b="1" smtClean="0">
                <a:solidFill>
                  <a:schemeClr val="tx1"/>
                </a:solidFill>
                <a:latin typeface="Fine Line" pitchFamily="2" charset="0"/>
              </a:rPr>
              <a:t>5 Basic Types of Lines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mtClean="0"/>
              <a:t>VERTICAL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600" smtClean="0">
                <a:latin typeface="Goudy Stout" pitchFamily="18" charset="0"/>
              </a:rPr>
              <a:t>HORIZONTAL</a:t>
            </a:r>
          </a:p>
        </p:txBody>
      </p:sp>
      <p:grpSp>
        <p:nvGrpSpPr>
          <p:cNvPr id="2" name="Group 185"/>
          <p:cNvGrpSpPr>
            <a:grpSpLocks/>
          </p:cNvGrpSpPr>
          <p:nvPr/>
        </p:nvGrpSpPr>
        <p:grpSpPr bwMode="auto">
          <a:xfrm>
            <a:off x="533400" y="2514600"/>
            <a:ext cx="8077200" cy="457200"/>
            <a:chOff x="336" y="1584"/>
            <a:chExt cx="5088" cy="288"/>
          </a:xfrm>
        </p:grpSpPr>
        <p:grpSp>
          <p:nvGrpSpPr>
            <p:cNvPr id="5236" name="Group 25"/>
            <p:cNvGrpSpPr>
              <a:grpSpLocks/>
            </p:cNvGrpSpPr>
            <p:nvPr/>
          </p:nvGrpSpPr>
          <p:grpSpPr bwMode="auto">
            <a:xfrm>
              <a:off x="336" y="1584"/>
              <a:ext cx="1824" cy="288"/>
              <a:chOff x="336" y="1344"/>
              <a:chExt cx="1824" cy="288"/>
            </a:xfrm>
          </p:grpSpPr>
          <p:sp>
            <p:nvSpPr>
              <p:cNvPr id="5258" name="Line 5"/>
              <p:cNvSpPr>
                <a:spLocks noChangeShapeType="1"/>
              </p:cNvSpPr>
              <p:nvPr/>
            </p:nvSpPr>
            <p:spPr bwMode="auto">
              <a:xfrm>
                <a:off x="336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Line 6"/>
              <p:cNvSpPr>
                <a:spLocks noChangeShapeType="1"/>
              </p:cNvSpPr>
              <p:nvPr/>
            </p:nvSpPr>
            <p:spPr bwMode="auto">
              <a:xfrm>
                <a:off x="432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Line 7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Line 8"/>
              <p:cNvSpPr>
                <a:spLocks noChangeShapeType="1"/>
              </p:cNvSpPr>
              <p:nvPr/>
            </p:nvSpPr>
            <p:spPr bwMode="auto">
              <a:xfrm>
                <a:off x="624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Line 9"/>
              <p:cNvSpPr>
                <a:spLocks noChangeShapeType="1"/>
              </p:cNvSpPr>
              <p:nvPr/>
            </p:nvSpPr>
            <p:spPr bwMode="auto">
              <a:xfrm>
                <a:off x="720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Line 10"/>
              <p:cNvSpPr>
                <a:spLocks noChangeShapeType="1"/>
              </p:cNvSpPr>
              <p:nvPr/>
            </p:nvSpPr>
            <p:spPr bwMode="auto">
              <a:xfrm>
                <a:off x="816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Line 11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Line 12"/>
              <p:cNvSpPr>
                <a:spLocks noChangeShapeType="1"/>
              </p:cNvSpPr>
              <p:nvPr/>
            </p:nvSpPr>
            <p:spPr bwMode="auto">
              <a:xfrm>
                <a:off x="1008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Line 13"/>
              <p:cNvSpPr>
                <a:spLocks noChangeShapeType="1"/>
              </p:cNvSpPr>
              <p:nvPr/>
            </p:nvSpPr>
            <p:spPr bwMode="auto">
              <a:xfrm>
                <a:off x="1104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Line 14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Line 15"/>
              <p:cNvSpPr>
                <a:spLocks noChangeShapeType="1"/>
              </p:cNvSpPr>
              <p:nvPr/>
            </p:nvSpPr>
            <p:spPr bwMode="auto">
              <a:xfrm>
                <a:off x="1296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Line 16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Line 17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Line 18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Line 19"/>
              <p:cNvSpPr>
                <a:spLocks noChangeShapeType="1"/>
              </p:cNvSpPr>
              <p:nvPr/>
            </p:nvSpPr>
            <p:spPr bwMode="auto">
              <a:xfrm>
                <a:off x="1680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Line 20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Line 21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Line 22"/>
              <p:cNvSpPr>
                <a:spLocks noChangeShapeType="1"/>
              </p:cNvSpPr>
              <p:nvPr/>
            </p:nvSpPr>
            <p:spPr bwMode="auto">
              <a:xfrm>
                <a:off x="1968" y="13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Line 23"/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Line 24"/>
              <p:cNvSpPr>
                <a:spLocks noChangeShapeType="1"/>
              </p:cNvSpPr>
              <p:nvPr/>
            </p:nvSpPr>
            <p:spPr bwMode="auto">
              <a:xfrm>
                <a:off x="2160" y="1344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37" name="Group 26"/>
            <p:cNvGrpSpPr>
              <a:grpSpLocks/>
            </p:cNvGrpSpPr>
            <p:nvPr/>
          </p:nvGrpSpPr>
          <p:grpSpPr bwMode="auto">
            <a:xfrm rot="10800000">
              <a:off x="3600" y="1584"/>
              <a:ext cx="1824" cy="288"/>
              <a:chOff x="336" y="1344"/>
              <a:chExt cx="1824" cy="288"/>
            </a:xfrm>
          </p:grpSpPr>
          <p:sp>
            <p:nvSpPr>
              <p:cNvPr id="5238" name="Line 27"/>
              <p:cNvSpPr>
                <a:spLocks noChangeShapeType="1"/>
              </p:cNvSpPr>
              <p:nvPr/>
            </p:nvSpPr>
            <p:spPr bwMode="auto">
              <a:xfrm>
                <a:off x="336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" name="Line 28"/>
              <p:cNvSpPr>
                <a:spLocks noChangeShapeType="1"/>
              </p:cNvSpPr>
              <p:nvPr/>
            </p:nvSpPr>
            <p:spPr bwMode="auto">
              <a:xfrm>
                <a:off x="432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" name="Line 29"/>
              <p:cNvSpPr>
                <a:spLocks noChangeShapeType="1"/>
              </p:cNvSpPr>
              <p:nvPr/>
            </p:nvSpPr>
            <p:spPr bwMode="auto">
              <a:xfrm>
                <a:off x="528" y="1344"/>
                <a:ext cx="0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" name="Line 30"/>
              <p:cNvSpPr>
                <a:spLocks noChangeShapeType="1"/>
              </p:cNvSpPr>
              <p:nvPr/>
            </p:nvSpPr>
            <p:spPr bwMode="auto">
              <a:xfrm>
                <a:off x="624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" name="Line 31"/>
              <p:cNvSpPr>
                <a:spLocks noChangeShapeType="1"/>
              </p:cNvSpPr>
              <p:nvPr/>
            </p:nvSpPr>
            <p:spPr bwMode="auto">
              <a:xfrm>
                <a:off x="720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" name="Line 32"/>
              <p:cNvSpPr>
                <a:spLocks noChangeShapeType="1"/>
              </p:cNvSpPr>
              <p:nvPr/>
            </p:nvSpPr>
            <p:spPr bwMode="auto">
              <a:xfrm>
                <a:off x="816" y="134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" name="Line 33"/>
              <p:cNvSpPr>
                <a:spLocks noChangeShapeType="1"/>
              </p:cNvSpPr>
              <p:nvPr/>
            </p:nvSpPr>
            <p:spPr bwMode="auto">
              <a:xfrm>
                <a:off x="912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" name="Line 34"/>
              <p:cNvSpPr>
                <a:spLocks noChangeShapeType="1"/>
              </p:cNvSpPr>
              <p:nvPr/>
            </p:nvSpPr>
            <p:spPr bwMode="auto">
              <a:xfrm>
                <a:off x="1008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Line 35"/>
              <p:cNvSpPr>
                <a:spLocks noChangeShapeType="1"/>
              </p:cNvSpPr>
              <p:nvPr/>
            </p:nvSpPr>
            <p:spPr bwMode="auto">
              <a:xfrm>
                <a:off x="1104" y="13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Line 36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Line 37"/>
              <p:cNvSpPr>
                <a:spLocks noChangeShapeType="1"/>
              </p:cNvSpPr>
              <p:nvPr/>
            </p:nvSpPr>
            <p:spPr bwMode="auto">
              <a:xfrm>
                <a:off x="1296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Line 38"/>
              <p:cNvSpPr>
                <a:spLocks noChangeShapeType="1"/>
              </p:cNvSpPr>
              <p:nvPr/>
            </p:nvSpPr>
            <p:spPr bwMode="auto">
              <a:xfrm>
                <a:off x="1392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Line 39"/>
              <p:cNvSpPr>
                <a:spLocks noChangeShapeType="1"/>
              </p:cNvSpPr>
              <p:nvPr/>
            </p:nvSpPr>
            <p:spPr bwMode="auto">
              <a:xfrm>
                <a:off x="1488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Line 40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Line 41"/>
              <p:cNvSpPr>
                <a:spLocks noChangeShapeType="1"/>
              </p:cNvSpPr>
              <p:nvPr/>
            </p:nvSpPr>
            <p:spPr bwMode="auto">
              <a:xfrm>
                <a:off x="1680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Line 42"/>
              <p:cNvSpPr>
                <a:spLocks noChangeShapeType="1"/>
              </p:cNvSpPr>
              <p:nvPr/>
            </p:nvSpPr>
            <p:spPr bwMode="auto">
              <a:xfrm>
                <a:off x="1776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Line 43"/>
              <p:cNvSpPr>
                <a:spLocks noChangeShapeType="1"/>
              </p:cNvSpPr>
              <p:nvPr/>
            </p:nvSpPr>
            <p:spPr bwMode="auto">
              <a:xfrm>
                <a:off x="1872" y="134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Line 44"/>
              <p:cNvSpPr>
                <a:spLocks noChangeShapeType="1"/>
              </p:cNvSpPr>
              <p:nvPr/>
            </p:nvSpPr>
            <p:spPr bwMode="auto">
              <a:xfrm>
                <a:off x="1968" y="13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Line 45"/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Line 46"/>
              <p:cNvSpPr>
                <a:spLocks noChangeShapeType="1"/>
              </p:cNvSpPr>
              <p:nvPr/>
            </p:nvSpPr>
            <p:spPr bwMode="auto">
              <a:xfrm>
                <a:off x="2160" y="1344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533400" y="3276600"/>
            <a:ext cx="8077200" cy="304800"/>
            <a:chOff x="336" y="2064"/>
            <a:chExt cx="5088" cy="192"/>
          </a:xfrm>
        </p:grpSpPr>
        <p:sp>
          <p:nvSpPr>
            <p:cNvPr id="5230" name="Line 47"/>
            <p:cNvSpPr>
              <a:spLocks noChangeShapeType="1"/>
            </p:cNvSpPr>
            <p:nvPr/>
          </p:nvSpPr>
          <p:spPr bwMode="auto">
            <a:xfrm>
              <a:off x="336" y="206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48"/>
            <p:cNvSpPr>
              <a:spLocks noChangeShapeType="1"/>
            </p:cNvSpPr>
            <p:nvPr/>
          </p:nvSpPr>
          <p:spPr bwMode="auto">
            <a:xfrm>
              <a:off x="336" y="2160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49"/>
            <p:cNvSpPr>
              <a:spLocks noChangeShapeType="1"/>
            </p:cNvSpPr>
            <p:nvPr/>
          </p:nvSpPr>
          <p:spPr bwMode="auto">
            <a:xfrm>
              <a:off x="336" y="2256"/>
              <a:ext cx="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50"/>
            <p:cNvSpPr>
              <a:spLocks noChangeShapeType="1"/>
            </p:cNvSpPr>
            <p:nvPr/>
          </p:nvSpPr>
          <p:spPr bwMode="auto">
            <a:xfrm>
              <a:off x="4704" y="206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51"/>
            <p:cNvSpPr>
              <a:spLocks noChangeShapeType="1"/>
            </p:cNvSpPr>
            <p:nvPr/>
          </p:nvSpPr>
          <p:spPr bwMode="auto">
            <a:xfrm>
              <a:off x="4704" y="2160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52"/>
            <p:cNvSpPr>
              <a:spLocks noChangeShapeType="1"/>
            </p:cNvSpPr>
            <p:nvPr/>
          </p:nvSpPr>
          <p:spPr bwMode="auto">
            <a:xfrm>
              <a:off x="4704" y="2256"/>
              <a:ext cx="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7"/>
          <p:cNvGrpSpPr>
            <a:grpSpLocks/>
          </p:cNvGrpSpPr>
          <p:nvPr/>
        </p:nvGrpSpPr>
        <p:grpSpPr bwMode="auto">
          <a:xfrm>
            <a:off x="609600" y="4038600"/>
            <a:ext cx="8001000" cy="457200"/>
            <a:chOff x="384" y="2544"/>
            <a:chExt cx="5040" cy="288"/>
          </a:xfrm>
        </p:grpSpPr>
        <p:grpSp>
          <p:nvGrpSpPr>
            <p:cNvPr id="5188" name="Group 73"/>
            <p:cNvGrpSpPr>
              <a:grpSpLocks/>
            </p:cNvGrpSpPr>
            <p:nvPr/>
          </p:nvGrpSpPr>
          <p:grpSpPr bwMode="auto">
            <a:xfrm>
              <a:off x="384" y="2544"/>
              <a:ext cx="1872" cy="288"/>
              <a:chOff x="384" y="2304"/>
              <a:chExt cx="1872" cy="288"/>
            </a:xfrm>
          </p:grpSpPr>
          <p:sp>
            <p:nvSpPr>
              <p:cNvPr id="5210" name="Line 53"/>
              <p:cNvSpPr>
                <a:spLocks noChangeShapeType="1"/>
              </p:cNvSpPr>
              <p:nvPr/>
            </p:nvSpPr>
            <p:spPr bwMode="auto">
              <a:xfrm flipV="1">
                <a:off x="2208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Line 54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Line 55"/>
              <p:cNvSpPr>
                <a:spLocks noChangeShapeType="1"/>
              </p:cNvSpPr>
              <p:nvPr/>
            </p:nvSpPr>
            <p:spPr bwMode="auto">
              <a:xfrm flipV="1">
                <a:off x="1440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Line 56"/>
              <p:cNvSpPr>
                <a:spLocks noChangeShapeType="1"/>
              </p:cNvSpPr>
              <p:nvPr/>
            </p:nvSpPr>
            <p:spPr bwMode="auto">
              <a:xfrm flipV="1">
                <a:off x="1536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" name="Line 57"/>
              <p:cNvSpPr>
                <a:spLocks noChangeShapeType="1"/>
              </p:cNvSpPr>
              <p:nvPr/>
            </p:nvSpPr>
            <p:spPr bwMode="auto">
              <a:xfrm flipV="1">
                <a:off x="1632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Line 58"/>
              <p:cNvSpPr>
                <a:spLocks noChangeShapeType="1"/>
              </p:cNvSpPr>
              <p:nvPr/>
            </p:nvSpPr>
            <p:spPr bwMode="auto">
              <a:xfrm flipV="1">
                <a:off x="1728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" name="Line 59"/>
              <p:cNvSpPr>
                <a:spLocks noChangeShapeType="1"/>
              </p:cNvSpPr>
              <p:nvPr/>
            </p:nvSpPr>
            <p:spPr bwMode="auto">
              <a:xfrm flipV="1">
                <a:off x="1824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" name="Line 60"/>
              <p:cNvSpPr>
                <a:spLocks noChangeShapeType="1"/>
              </p:cNvSpPr>
              <p:nvPr/>
            </p:nvSpPr>
            <p:spPr bwMode="auto">
              <a:xfrm flipV="1">
                <a:off x="1920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Line 61"/>
              <p:cNvSpPr>
                <a:spLocks noChangeShapeType="1"/>
              </p:cNvSpPr>
              <p:nvPr/>
            </p:nvSpPr>
            <p:spPr bwMode="auto">
              <a:xfrm flipV="1">
                <a:off x="2016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Line 62"/>
              <p:cNvSpPr>
                <a:spLocks noChangeShapeType="1"/>
              </p:cNvSpPr>
              <p:nvPr/>
            </p:nvSpPr>
            <p:spPr bwMode="auto">
              <a:xfrm flipV="1">
                <a:off x="2112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Line 63"/>
              <p:cNvSpPr>
                <a:spLocks noChangeShapeType="1"/>
              </p:cNvSpPr>
              <p:nvPr/>
            </p:nvSpPr>
            <p:spPr bwMode="auto">
              <a:xfrm flipV="1">
                <a:off x="864" y="230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Line 64"/>
              <p:cNvSpPr>
                <a:spLocks noChangeShapeType="1"/>
              </p:cNvSpPr>
              <p:nvPr/>
            </p:nvSpPr>
            <p:spPr bwMode="auto">
              <a:xfrm flipV="1">
                <a:off x="960" y="230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Line 65"/>
              <p:cNvSpPr>
                <a:spLocks noChangeShapeType="1"/>
              </p:cNvSpPr>
              <p:nvPr/>
            </p:nvSpPr>
            <p:spPr bwMode="auto">
              <a:xfrm flipV="1">
                <a:off x="1056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Line 66"/>
              <p:cNvSpPr>
                <a:spLocks noChangeShapeType="1"/>
              </p:cNvSpPr>
              <p:nvPr/>
            </p:nvSpPr>
            <p:spPr bwMode="auto">
              <a:xfrm flipV="1">
                <a:off x="1152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" name="Line 67"/>
              <p:cNvSpPr>
                <a:spLocks noChangeShapeType="1"/>
              </p:cNvSpPr>
              <p:nvPr/>
            </p:nvSpPr>
            <p:spPr bwMode="auto">
              <a:xfrm flipV="1">
                <a:off x="1248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" name="Line 68"/>
              <p:cNvSpPr>
                <a:spLocks noChangeShapeType="1"/>
              </p:cNvSpPr>
              <p:nvPr/>
            </p:nvSpPr>
            <p:spPr bwMode="auto">
              <a:xfrm flipV="1">
                <a:off x="480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" name="Line 69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" name="Line 70"/>
              <p:cNvSpPr>
                <a:spLocks noChangeShapeType="1"/>
              </p:cNvSpPr>
              <p:nvPr/>
            </p:nvSpPr>
            <p:spPr bwMode="auto">
              <a:xfrm flipV="1">
                <a:off x="672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" name="Line 71"/>
              <p:cNvSpPr>
                <a:spLocks noChangeShapeType="1"/>
              </p:cNvSpPr>
              <p:nvPr/>
            </p:nvSpPr>
            <p:spPr bwMode="auto">
              <a:xfrm flipV="1">
                <a:off x="768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" name="Line 72"/>
              <p:cNvSpPr>
                <a:spLocks noChangeShapeType="1"/>
              </p:cNvSpPr>
              <p:nvPr/>
            </p:nvSpPr>
            <p:spPr bwMode="auto">
              <a:xfrm flipV="1">
                <a:off x="384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89" name="Group 74"/>
            <p:cNvGrpSpPr>
              <a:grpSpLocks/>
            </p:cNvGrpSpPr>
            <p:nvPr/>
          </p:nvGrpSpPr>
          <p:grpSpPr bwMode="auto">
            <a:xfrm rot="10800000">
              <a:off x="3552" y="2544"/>
              <a:ext cx="1872" cy="288"/>
              <a:chOff x="384" y="2304"/>
              <a:chExt cx="1872" cy="288"/>
            </a:xfrm>
          </p:grpSpPr>
          <p:sp>
            <p:nvSpPr>
              <p:cNvPr id="5190" name="Line 75"/>
              <p:cNvSpPr>
                <a:spLocks noChangeShapeType="1"/>
              </p:cNvSpPr>
              <p:nvPr/>
            </p:nvSpPr>
            <p:spPr bwMode="auto">
              <a:xfrm flipV="1">
                <a:off x="2208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Line 76"/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Line 77"/>
              <p:cNvSpPr>
                <a:spLocks noChangeShapeType="1"/>
              </p:cNvSpPr>
              <p:nvPr/>
            </p:nvSpPr>
            <p:spPr bwMode="auto">
              <a:xfrm flipV="1">
                <a:off x="1440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Line 78"/>
              <p:cNvSpPr>
                <a:spLocks noChangeShapeType="1"/>
              </p:cNvSpPr>
              <p:nvPr/>
            </p:nvSpPr>
            <p:spPr bwMode="auto">
              <a:xfrm flipV="1">
                <a:off x="1536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Line 79"/>
              <p:cNvSpPr>
                <a:spLocks noChangeShapeType="1"/>
              </p:cNvSpPr>
              <p:nvPr/>
            </p:nvSpPr>
            <p:spPr bwMode="auto">
              <a:xfrm flipV="1">
                <a:off x="1632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" name="Line 80"/>
              <p:cNvSpPr>
                <a:spLocks noChangeShapeType="1"/>
              </p:cNvSpPr>
              <p:nvPr/>
            </p:nvSpPr>
            <p:spPr bwMode="auto">
              <a:xfrm flipV="1">
                <a:off x="1728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Line 81"/>
              <p:cNvSpPr>
                <a:spLocks noChangeShapeType="1"/>
              </p:cNvSpPr>
              <p:nvPr/>
            </p:nvSpPr>
            <p:spPr bwMode="auto">
              <a:xfrm flipV="1">
                <a:off x="1824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" name="Line 82"/>
              <p:cNvSpPr>
                <a:spLocks noChangeShapeType="1"/>
              </p:cNvSpPr>
              <p:nvPr/>
            </p:nvSpPr>
            <p:spPr bwMode="auto">
              <a:xfrm flipV="1">
                <a:off x="1920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Line 83"/>
              <p:cNvSpPr>
                <a:spLocks noChangeShapeType="1"/>
              </p:cNvSpPr>
              <p:nvPr/>
            </p:nvSpPr>
            <p:spPr bwMode="auto">
              <a:xfrm flipV="1">
                <a:off x="2016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" name="Line 84"/>
              <p:cNvSpPr>
                <a:spLocks noChangeShapeType="1"/>
              </p:cNvSpPr>
              <p:nvPr/>
            </p:nvSpPr>
            <p:spPr bwMode="auto">
              <a:xfrm flipV="1">
                <a:off x="2112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" name="Line 85"/>
              <p:cNvSpPr>
                <a:spLocks noChangeShapeType="1"/>
              </p:cNvSpPr>
              <p:nvPr/>
            </p:nvSpPr>
            <p:spPr bwMode="auto">
              <a:xfrm flipV="1">
                <a:off x="864" y="230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Line 86"/>
              <p:cNvSpPr>
                <a:spLocks noChangeShapeType="1"/>
              </p:cNvSpPr>
              <p:nvPr/>
            </p:nvSpPr>
            <p:spPr bwMode="auto">
              <a:xfrm flipV="1">
                <a:off x="960" y="2304"/>
                <a:ext cx="48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Line 87"/>
              <p:cNvSpPr>
                <a:spLocks noChangeShapeType="1"/>
              </p:cNvSpPr>
              <p:nvPr/>
            </p:nvSpPr>
            <p:spPr bwMode="auto">
              <a:xfrm flipV="1">
                <a:off x="1056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" name="Line 88"/>
              <p:cNvSpPr>
                <a:spLocks noChangeShapeType="1"/>
              </p:cNvSpPr>
              <p:nvPr/>
            </p:nvSpPr>
            <p:spPr bwMode="auto">
              <a:xfrm flipV="1">
                <a:off x="1152" y="2304"/>
                <a:ext cx="48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Line 89"/>
              <p:cNvSpPr>
                <a:spLocks noChangeShapeType="1"/>
              </p:cNvSpPr>
              <p:nvPr/>
            </p:nvSpPr>
            <p:spPr bwMode="auto">
              <a:xfrm flipV="1">
                <a:off x="1248" y="2304"/>
                <a:ext cx="48" cy="2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Line 90"/>
              <p:cNvSpPr>
                <a:spLocks noChangeShapeType="1"/>
              </p:cNvSpPr>
              <p:nvPr/>
            </p:nvSpPr>
            <p:spPr bwMode="auto">
              <a:xfrm flipV="1">
                <a:off x="480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Line 9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4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Line 92"/>
              <p:cNvSpPr>
                <a:spLocks noChangeShapeType="1"/>
              </p:cNvSpPr>
              <p:nvPr/>
            </p:nvSpPr>
            <p:spPr bwMode="auto">
              <a:xfrm flipV="1">
                <a:off x="672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Line 93"/>
              <p:cNvSpPr>
                <a:spLocks noChangeShapeType="1"/>
              </p:cNvSpPr>
              <p:nvPr/>
            </p:nvSpPr>
            <p:spPr bwMode="auto">
              <a:xfrm flipV="1">
                <a:off x="768" y="230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Line 94"/>
              <p:cNvSpPr>
                <a:spLocks noChangeShapeType="1"/>
              </p:cNvSpPr>
              <p:nvPr/>
            </p:nvSpPr>
            <p:spPr bwMode="auto">
              <a:xfrm flipV="1">
                <a:off x="384" y="2304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188"/>
          <p:cNvGrpSpPr>
            <a:grpSpLocks/>
          </p:cNvGrpSpPr>
          <p:nvPr/>
        </p:nvGrpSpPr>
        <p:grpSpPr bwMode="auto">
          <a:xfrm>
            <a:off x="609600" y="5029200"/>
            <a:ext cx="7924800" cy="355600"/>
            <a:chOff x="384" y="3168"/>
            <a:chExt cx="4992" cy="224"/>
          </a:xfrm>
        </p:grpSpPr>
        <p:sp>
          <p:nvSpPr>
            <p:cNvPr id="5176" name="Freeform 103"/>
            <p:cNvSpPr>
              <a:spLocks/>
            </p:cNvSpPr>
            <p:nvPr/>
          </p:nvSpPr>
          <p:spPr bwMode="auto">
            <a:xfrm>
              <a:off x="384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04"/>
            <p:cNvSpPr>
              <a:spLocks/>
            </p:cNvSpPr>
            <p:nvPr/>
          </p:nvSpPr>
          <p:spPr bwMode="auto">
            <a:xfrm>
              <a:off x="960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05"/>
            <p:cNvSpPr>
              <a:spLocks/>
            </p:cNvSpPr>
            <p:nvPr/>
          </p:nvSpPr>
          <p:spPr bwMode="auto">
            <a:xfrm>
              <a:off x="1248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06"/>
            <p:cNvSpPr>
              <a:spLocks/>
            </p:cNvSpPr>
            <p:nvPr/>
          </p:nvSpPr>
          <p:spPr bwMode="auto">
            <a:xfrm>
              <a:off x="1536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07"/>
            <p:cNvSpPr>
              <a:spLocks/>
            </p:cNvSpPr>
            <p:nvPr/>
          </p:nvSpPr>
          <p:spPr bwMode="auto">
            <a:xfrm>
              <a:off x="1824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111"/>
            <p:cNvSpPr>
              <a:spLocks/>
            </p:cNvSpPr>
            <p:nvPr/>
          </p:nvSpPr>
          <p:spPr bwMode="auto">
            <a:xfrm>
              <a:off x="672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112"/>
            <p:cNvSpPr>
              <a:spLocks/>
            </p:cNvSpPr>
            <p:nvPr/>
          </p:nvSpPr>
          <p:spPr bwMode="auto">
            <a:xfrm>
              <a:off x="3744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113"/>
            <p:cNvSpPr>
              <a:spLocks/>
            </p:cNvSpPr>
            <p:nvPr/>
          </p:nvSpPr>
          <p:spPr bwMode="auto">
            <a:xfrm>
              <a:off x="4320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114"/>
            <p:cNvSpPr>
              <a:spLocks/>
            </p:cNvSpPr>
            <p:nvPr/>
          </p:nvSpPr>
          <p:spPr bwMode="auto">
            <a:xfrm>
              <a:off x="4608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115"/>
            <p:cNvSpPr>
              <a:spLocks/>
            </p:cNvSpPr>
            <p:nvPr/>
          </p:nvSpPr>
          <p:spPr bwMode="auto">
            <a:xfrm>
              <a:off x="4896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116"/>
            <p:cNvSpPr>
              <a:spLocks/>
            </p:cNvSpPr>
            <p:nvPr/>
          </p:nvSpPr>
          <p:spPr bwMode="auto">
            <a:xfrm>
              <a:off x="5184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117"/>
            <p:cNvSpPr>
              <a:spLocks/>
            </p:cNvSpPr>
            <p:nvPr/>
          </p:nvSpPr>
          <p:spPr bwMode="auto">
            <a:xfrm>
              <a:off x="4032" y="3168"/>
              <a:ext cx="192" cy="224"/>
            </a:xfrm>
            <a:custGeom>
              <a:avLst/>
              <a:gdLst>
                <a:gd name="T0" fmla="*/ 0 w 192"/>
                <a:gd name="T1" fmla="*/ 64 h 224"/>
                <a:gd name="T2" fmla="*/ 48 w 192"/>
                <a:gd name="T3" fmla="*/ 16 h 224"/>
                <a:gd name="T4" fmla="*/ 144 w 192"/>
                <a:gd name="T5" fmla="*/ 16 h 224"/>
                <a:gd name="T6" fmla="*/ 192 w 192"/>
                <a:gd name="T7" fmla="*/ 112 h 224"/>
                <a:gd name="T8" fmla="*/ 144 w 192"/>
                <a:gd name="T9" fmla="*/ 208 h 224"/>
                <a:gd name="T10" fmla="*/ 48 w 192"/>
                <a:gd name="T11" fmla="*/ 208 h 224"/>
                <a:gd name="T12" fmla="*/ 0 w 192"/>
                <a:gd name="T13" fmla="*/ 112 h 224"/>
                <a:gd name="T14" fmla="*/ 48 w 192"/>
                <a:gd name="T15" fmla="*/ 64 h 224"/>
                <a:gd name="T16" fmla="*/ 96 w 192"/>
                <a:gd name="T17" fmla="*/ 64 h 224"/>
                <a:gd name="T18" fmla="*/ 144 w 192"/>
                <a:gd name="T19" fmla="*/ 112 h 224"/>
                <a:gd name="T20" fmla="*/ 144 w 192"/>
                <a:gd name="T21" fmla="*/ 160 h 224"/>
                <a:gd name="T22" fmla="*/ 96 w 192"/>
                <a:gd name="T23" fmla="*/ 160 h 224"/>
                <a:gd name="T24" fmla="*/ 48 w 192"/>
                <a:gd name="T25" fmla="*/ 112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2"/>
                <a:gd name="T40" fmla="*/ 0 h 224"/>
                <a:gd name="T41" fmla="*/ 192 w 192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2" h="224">
                  <a:moveTo>
                    <a:pt x="0" y="64"/>
                  </a:moveTo>
                  <a:cubicBezTo>
                    <a:pt x="12" y="44"/>
                    <a:pt x="24" y="24"/>
                    <a:pt x="48" y="16"/>
                  </a:cubicBezTo>
                  <a:cubicBezTo>
                    <a:pt x="72" y="8"/>
                    <a:pt x="120" y="0"/>
                    <a:pt x="144" y="16"/>
                  </a:cubicBezTo>
                  <a:cubicBezTo>
                    <a:pt x="168" y="32"/>
                    <a:pt x="192" y="80"/>
                    <a:pt x="192" y="112"/>
                  </a:cubicBezTo>
                  <a:cubicBezTo>
                    <a:pt x="192" y="144"/>
                    <a:pt x="168" y="192"/>
                    <a:pt x="144" y="208"/>
                  </a:cubicBezTo>
                  <a:cubicBezTo>
                    <a:pt x="120" y="224"/>
                    <a:pt x="72" y="224"/>
                    <a:pt x="48" y="208"/>
                  </a:cubicBezTo>
                  <a:cubicBezTo>
                    <a:pt x="24" y="192"/>
                    <a:pt x="0" y="136"/>
                    <a:pt x="0" y="112"/>
                  </a:cubicBezTo>
                  <a:cubicBezTo>
                    <a:pt x="0" y="88"/>
                    <a:pt x="32" y="72"/>
                    <a:pt x="48" y="64"/>
                  </a:cubicBezTo>
                  <a:cubicBezTo>
                    <a:pt x="64" y="56"/>
                    <a:pt x="80" y="56"/>
                    <a:pt x="96" y="64"/>
                  </a:cubicBezTo>
                  <a:cubicBezTo>
                    <a:pt x="112" y="72"/>
                    <a:pt x="136" y="96"/>
                    <a:pt x="144" y="112"/>
                  </a:cubicBezTo>
                  <a:cubicBezTo>
                    <a:pt x="152" y="128"/>
                    <a:pt x="152" y="152"/>
                    <a:pt x="144" y="160"/>
                  </a:cubicBezTo>
                  <a:cubicBezTo>
                    <a:pt x="136" y="168"/>
                    <a:pt x="112" y="168"/>
                    <a:pt x="96" y="160"/>
                  </a:cubicBezTo>
                  <a:cubicBezTo>
                    <a:pt x="80" y="152"/>
                    <a:pt x="48" y="120"/>
                    <a:pt x="48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89"/>
          <p:cNvGrpSpPr>
            <a:grpSpLocks/>
          </p:cNvGrpSpPr>
          <p:nvPr/>
        </p:nvGrpSpPr>
        <p:grpSpPr bwMode="auto">
          <a:xfrm>
            <a:off x="609600" y="5715000"/>
            <a:ext cx="7924800" cy="457200"/>
            <a:chOff x="384" y="3600"/>
            <a:chExt cx="4992" cy="288"/>
          </a:xfrm>
        </p:grpSpPr>
        <p:grpSp>
          <p:nvGrpSpPr>
            <p:cNvPr id="5136" name="Group 138"/>
            <p:cNvGrpSpPr>
              <a:grpSpLocks/>
            </p:cNvGrpSpPr>
            <p:nvPr/>
          </p:nvGrpSpPr>
          <p:grpSpPr bwMode="auto">
            <a:xfrm>
              <a:off x="384" y="3600"/>
              <a:ext cx="1728" cy="240"/>
              <a:chOff x="336" y="3360"/>
              <a:chExt cx="1728" cy="240"/>
            </a:xfrm>
          </p:grpSpPr>
          <p:sp>
            <p:nvSpPr>
              <p:cNvPr id="5157" name="Line 139"/>
              <p:cNvSpPr>
                <a:spLocks noChangeShapeType="1"/>
              </p:cNvSpPr>
              <p:nvPr/>
            </p:nvSpPr>
            <p:spPr bwMode="auto">
              <a:xfrm>
                <a:off x="336" y="3360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140"/>
              <p:cNvSpPr>
                <a:spLocks noChangeShapeType="1"/>
              </p:cNvSpPr>
              <p:nvPr/>
            </p:nvSpPr>
            <p:spPr bwMode="auto">
              <a:xfrm flipV="1">
                <a:off x="432" y="3456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141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142"/>
              <p:cNvSpPr>
                <a:spLocks noChangeShapeType="1"/>
              </p:cNvSpPr>
              <p:nvPr/>
            </p:nvSpPr>
            <p:spPr bwMode="auto">
              <a:xfrm flipV="1">
                <a:off x="624" y="3408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143"/>
              <p:cNvSpPr>
                <a:spLocks noChangeShapeType="1"/>
              </p:cNvSpPr>
              <p:nvPr/>
            </p:nvSpPr>
            <p:spPr bwMode="auto">
              <a:xfrm>
                <a:off x="768" y="340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Line 144"/>
              <p:cNvSpPr>
                <a:spLocks noChangeShapeType="1"/>
              </p:cNvSpPr>
              <p:nvPr/>
            </p:nvSpPr>
            <p:spPr bwMode="auto">
              <a:xfrm flipV="1">
                <a:off x="768" y="3504"/>
                <a:ext cx="4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145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146"/>
              <p:cNvSpPr>
                <a:spLocks noChangeShapeType="1"/>
              </p:cNvSpPr>
              <p:nvPr/>
            </p:nvSpPr>
            <p:spPr bwMode="auto">
              <a:xfrm flipV="1">
                <a:off x="960" y="340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147"/>
              <p:cNvSpPr>
                <a:spLocks noChangeShapeType="1"/>
              </p:cNvSpPr>
              <p:nvPr/>
            </p:nvSpPr>
            <p:spPr bwMode="auto">
              <a:xfrm>
                <a:off x="1104" y="340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148"/>
              <p:cNvSpPr>
                <a:spLocks noChangeShapeType="1"/>
              </p:cNvSpPr>
              <p:nvPr/>
            </p:nvSpPr>
            <p:spPr bwMode="auto">
              <a:xfrm flipV="1">
                <a:off x="1200" y="3360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149"/>
              <p:cNvSpPr>
                <a:spLocks noChangeShapeType="1"/>
              </p:cNvSpPr>
              <p:nvPr/>
            </p:nvSpPr>
            <p:spPr bwMode="auto">
              <a:xfrm>
                <a:off x="1296" y="3360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150"/>
              <p:cNvSpPr>
                <a:spLocks noChangeShapeType="1"/>
              </p:cNvSpPr>
              <p:nvPr/>
            </p:nvSpPr>
            <p:spPr bwMode="auto">
              <a:xfrm flipV="1">
                <a:off x="1344" y="34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151"/>
              <p:cNvSpPr>
                <a:spLocks noChangeShapeType="1"/>
              </p:cNvSpPr>
              <p:nvPr/>
            </p:nvSpPr>
            <p:spPr bwMode="auto">
              <a:xfrm>
                <a:off x="1392" y="340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152"/>
              <p:cNvSpPr>
                <a:spLocks noChangeShapeType="1"/>
              </p:cNvSpPr>
              <p:nvPr/>
            </p:nvSpPr>
            <p:spPr bwMode="auto">
              <a:xfrm flipV="1">
                <a:off x="1584" y="345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153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154"/>
              <p:cNvSpPr>
                <a:spLocks noChangeShapeType="1"/>
              </p:cNvSpPr>
              <p:nvPr/>
            </p:nvSpPr>
            <p:spPr bwMode="auto">
              <a:xfrm flipV="1">
                <a:off x="1776" y="3360"/>
                <a:ext cx="4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155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156"/>
              <p:cNvSpPr>
                <a:spLocks noChangeShapeType="1"/>
              </p:cNvSpPr>
              <p:nvPr/>
            </p:nvSpPr>
            <p:spPr bwMode="auto">
              <a:xfrm flipV="1">
                <a:off x="1872" y="34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157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58"/>
            <p:cNvGrpSpPr>
              <a:grpSpLocks/>
            </p:cNvGrpSpPr>
            <p:nvPr/>
          </p:nvGrpSpPr>
          <p:grpSpPr bwMode="auto">
            <a:xfrm rot="10800000">
              <a:off x="3648" y="3648"/>
              <a:ext cx="1728" cy="240"/>
              <a:chOff x="336" y="3360"/>
              <a:chExt cx="1728" cy="240"/>
            </a:xfrm>
          </p:grpSpPr>
          <p:sp>
            <p:nvSpPr>
              <p:cNvPr id="5138" name="Line 159"/>
              <p:cNvSpPr>
                <a:spLocks noChangeShapeType="1"/>
              </p:cNvSpPr>
              <p:nvPr/>
            </p:nvSpPr>
            <p:spPr bwMode="auto">
              <a:xfrm>
                <a:off x="336" y="3360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60"/>
              <p:cNvSpPr>
                <a:spLocks noChangeShapeType="1"/>
              </p:cNvSpPr>
              <p:nvPr/>
            </p:nvSpPr>
            <p:spPr bwMode="auto">
              <a:xfrm flipV="1">
                <a:off x="432" y="3456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Line 161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162"/>
              <p:cNvSpPr>
                <a:spLocks noChangeShapeType="1"/>
              </p:cNvSpPr>
              <p:nvPr/>
            </p:nvSpPr>
            <p:spPr bwMode="auto">
              <a:xfrm flipV="1">
                <a:off x="624" y="3408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163"/>
              <p:cNvSpPr>
                <a:spLocks noChangeShapeType="1"/>
              </p:cNvSpPr>
              <p:nvPr/>
            </p:nvSpPr>
            <p:spPr bwMode="auto">
              <a:xfrm>
                <a:off x="768" y="340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Line 164"/>
              <p:cNvSpPr>
                <a:spLocks noChangeShapeType="1"/>
              </p:cNvSpPr>
              <p:nvPr/>
            </p:nvSpPr>
            <p:spPr bwMode="auto">
              <a:xfrm flipV="1">
                <a:off x="768" y="3504"/>
                <a:ext cx="4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Line 165"/>
              <p:cNvSpPr>
                <a:spLocks noChangeShapeType="1"/>
              </p:cNvSpPr>
              <p:nvPr/>
            </p:nvSpPr>
            <p:spPr bwMode="auto">
              <a:xfrm>
                <a:off x="816" y="3504"/>
                <a:ext cx="14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Line 166"/>
              <p:cNvSpPr>
                <a:spLocks noChangeShapeType="1"/>
              </p:cNvSpPr>
              <p:nvPr/>
            </p:nvSpPr>
            <p:spPr bwMode="auto">
              <a:xfrm flipV="1">
                <a:off x="960" y="3408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Line 167"/>
              <p:cNvSpPr>
                <a:spLocks noChangeShapeType="1"/>
              </p:cNvSpPr>
              <p:nvPr/>
            </p:nvSpPr>
            <p:spPr bwMode="auto">
              <a:xfrm>
                <a:off x="1104" y="340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168"/>
              <p:cNvSpPr>
                <a:spLocks noChangeShapeType="1"/>
              </p:cNvSpPr>
              <p:nvPr/>
            </p:nvSpPr>
            <p:spPr bwMode="auto">
              <a:xfrm flipV="1">
                <a:off x="1200" y="3360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169"/>
              <p:cNvSpPr>
                <a:spLocks noChangeShapeType="1"/>
              </p:cNvSpPr>
              <p:nvPr/>
            </p:nvSpPr>
            <p:spPr bwMode="auto">
              <a:xfrm>
                <a:off x="1296" y="3360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170"/>
              <p:cNvSpPr>
                <a:spLocks noChangeShapeType="1"/>
              </p:cNvSpPr>
              <p:nvPr/>
            </p:nvSpPr>
            <p:spPr bwMode="auto">
              <a:xfrm flipV="1">
                <a:off x="1344" y="34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171"/>
              <p:cNvSpPr>
                <a:spLocks noChangeShapeType="1"/>
              </p:cNvSpPr>
              <p:nvPr/>
            </p:nvSpPr>
            <p:spPr bwMode="auto">
              <a:xfrm>
                <a:off x="1392" y="340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Line 172"/>
              <p:cNvSpPr>
                <a:spLocks noChangeShapeType="1"/>
              </p:cNvSpPr>
              <p:nvPr/>
            </p:nvSpPr>
            <p:spPr bwMode="auto">
              <a:xfrm flipV="1">
                <a:off x="1584" y="3456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173"/>
              <p:cNvSpPr>
                <a:spLocks noChangeShapeType="1"/>
              </p:cNvSpPr>
              <p:nvPr/>
            </p:nvSpPr>
            <p:spPr bwMode="auto">
              <a:xfrm>
                <a:off x="1632" y="3456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174"/>
              <p:cNvSpPr>
                <a:spLocks noChangeShapeType="1"/>
              </p:cNvSpPr>
              <p:nvPr/>
            </p:nvSpPr>
            <p:spPr bwMode="auto">
              <a:xfrm flipV="1">
                <a:off x="1776" y="3360"/>
                <a:ext cx="4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175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176"/>
              <p:cNvSpPr>
                <a:spLocks noChangeShapeType="1"/>
              </p:cNvSpPr>
              <p:nvPr/>
            </p:nvSpPr>
            <p:spPr bwMode="auto">
              <a:xfrm flipV="1">
                <a:off x="1872" y="3408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177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1" name="Oval 178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32" name="Rectangle 180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>
                <a:solidFill>
                  <a:schemeClr val="tx2"/>
                </a:solidFill>
                <a:latin typeface="Copperplate Gothic Bold" pitchFamily="34" charset="0"/>
              </a:rPr>
              <a:t>ACTUAL LINE</a:t>
            </a:r>
          </a:p>
        </p:txBody>
      </p:sp>
      <p:sp>
        <p:nvSpPr>
          <p:cNvPr id="5133" name="Oval 181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134" name="Text Box 183"/>
          <p:cNvSpPr txBox="1">
            <a:spLocks noChangeArrowheads="1"/>
          </p:cNvSpPr>
          <p:nvPr/>
        </p:nvSpPr>
        <p:spPr bwMode="auto">
          <a:xfrm>
            <a:off x="2743200" y="1447800"/>
            <a:ext cx="3657600" cy="4619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5</a:t>
            </a:r>
            <a:r>
              <a:rPr lang="en-US" sz="2400">
                <a:latin typeface="Corbel" pitchFamily="34" charset="0"/>
              </a:rPr>
              <a:t> BASIC LINES</a:t>
            </a:r>
          </a:p>
        </p:txBody>
      </p:sp>
      <p:sp>
        <p:nvSpPr>
          <p:cNvPr id="5135" name="TextBox 156"/>
          <p:cNvSpPr txBox="1">
            <a:spLocks noChangeArrowheads="1"/>
          </p:cNvSpPr>
          <p:nvPr/>
        </p:nvSpPr>
        <p:spPr bwMode="auto">
          <a:xfrm>
            <a:off x="3581400" y="3962400"/>
            <a:ext cx="2286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1" hangingPunct="1"/>
            <a:r>
              <a:rPr lang="en-US" sz="2800">
                <a:latin typeface="Centaur" pitchFamily="18" charset="0"/>
              </a:rPr>
              <a:t>DIAGONAL</a:t>
            </a:r>
          </a:p>
          <a:p>
            <a:pPr marL="609600" indent="-609600" algn="ctr" eaLnBrk="1" hangingPunct="1"/>
            <a:endParaRPr lang="en-US" sz="2800">
              <a:latin typeface="Centaur" pitchFamily="18" charset="0"/>
            </a:endParaRPr>
          </a:p>
          <a:p>
            <a:pPr marL="609600" indent="-609600" algn="ctr" eaLnBrk="1" hangingPunct="1"/>
            <a:r>
              <a:rPr lang="en-US" sz="3600">
                <a:latin typeface="Curlz MT" pitchFamily="82" charset="0"/>
              </a:rPr>
              <a:t>CURVED</a:t>
            </a:r>
          </a:p>
          <a:p>
            <a:pPr marL="609600" indent="-609600" algn="ctr" eaLnBrk="1" hangingPunct="1"/>
            <a:endParaRPr lang="en-US" sz="3600">
              <a:latin typeface="Curlz MT" pitchFamily="82" charset="0"/>
            </a:endParaRPr>
          </a:p>
          <a:p>
            <a:pPr marL="609600" indent="-609600" algn="ctr" eaLnBrk="1" hangingPunct="1"/>
            <a:r>
              <a:rPr lang="en-US" sz="3600">
                <a:latin typeface="Lucida Sans" pitchFamily="34" charset="0"/>
              </a:rPr>
              <a:t>ZIG-ZAG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3"/>
          <p:cNvSpPr>
            <a:spLocks noChangeArrowheads="1"/>
          </p:cNvSpPr>
          <p:nvPr/>
        </p:nvSpPr>
        <p:spPr bwMode="auto">
          <a:xfrm>
            <a:off x="8153400" y="-304800"/>
            <a:ext cx="1371600" cy="1219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7" name="Oval 11"/>
          <p:cNvSpPr>
            <a:spLocks noChangeArrowheads="1"/>
          </p:cNvSpPr>
          <p:nvPr/>
        </p:nvSpPr>
        <p:spPr bwMode="auto">
          <a:xfrm>
            <a:off x="-762000" y="-609600"/>
            <a:ext cx="2438400" cy="2514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800080"/>
          </a:solidFill>
        </p:spPr>
        <p:txBody>
          <a:bodyPr/>
          <a:lstStyle/>
          <a:p>
            <a:pPr eaLnBrk="1" hangingPunct="1"/>
            <a:r>
              <a:rPr lang="en-US" sz="4800" b="1" smtClean="0">
                <a:latin typeface="Copperplate Gothic Bold" pitchFamily="34" charset="0"/>
              </a:rPr>
              <a:t>VARIATIONS OF </a:t>
            </a:r>
            <a:br>
              <a:rPr lang="en-US" sz="4800" b="1" smtClean="0">
                <a:latin typeface="Copperplate Gothic Bold" pitchFamily="34" charset="0"/>
              </a:rPr>
            </a:br>
            <a:r>
              <a:rPr lang="en-US" sz="4800" b="1" smtClean="0">
                <a:latin typeface="Copperplate Gothic Bold" pitchFamily="34" charset="0"/>
              </a:rPr>
              <a:t>LINE QUALITY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295400" y="1905000"/>
            <a:ext cx="152400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ing cooL KC"/>
              </a:rPr>
              <a:t>Length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733800" y="2057400"/>
            <a:ext cx="431482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Rockwell Extra Bold"/>
              </a:rPr>
              <a:t>Width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5486400" y="3200400"/>
            <a:ext cx="3276600" cy="201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JustAnotherFont"/>
              </a:rPr>
              <a:t>direction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2971800" y="32004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a's Scribblings ~"/>
              </a:rPr>
              <a:t>TEXTURE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228600" y="3352800"/>
            <a:ext cx="2809875" cy="20574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Eight Track"/>
              </a:rPr>
              <a:t>degree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Eight Track"/>
              </a:rPr>
              <a:t>of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Eight Track"/>
              </a:rPr>
              <a:t>curve</a:t>
            </a:r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0" y="838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8153400" cy="8302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Bookman" pitchFamily="18" charset="0"/>
              </a:rPr>
              <a:t>With the combination of various line types, a multitude of possible effects can be created.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7418" grpId="0" animBg="1"/>
      <p:bldP spid="174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Century Gothic" pitchFamily="34" charset="0"/>
              </a:rPr>
              <a:t>Lines that communicate ideas &amp; moods.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endParaRPr lang="en-US" b="1" smtClean="0">
              <a:latin typeface="Mandingo" pitchFamily="2" charset="0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latin typeface="Century Gothic" pitchFamily="34" charset="0"/>
              </a:rPr>
              <a:t>			</a:t>
            </a:r>
          </a:p>
          <a:p>
            <a:pPr algn="ctr" eaLnBrk="1" hangingPunct="1">
              <a:buFontTx/>
              <a:buNone/>
            </a:pPr>
            <a:endParaRPr lang="en-US" sz="2000" u="sng" smtClean="0"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endParaRPr lang="en-US" sz="5400" smtClean="0">
              <a:latin typeface="karabinE." pitchFamily="2" charset="0"/>
            </a:endParaRPr>
          </a:p>
        </p:txBody>
      </p:sp>
      <p:grpSp>
        <p:nvGrpSpPr>
          <p:cNvPr id="7172" name="Group 24"/>
          <p:cNvGrpSpPr>
            <a:grpSpLocks/>
          </p:cNvGrpSpPr>
          <p:nvPr/>
        </p:nvGrpSpPr>
        <p:grpSpPr bwMode="auto">
          <a:xfrm>
            <a:off x="-762000" y="-609600"/>
            <a:ext cx="10287000" cy="2514600"/>
            <a:chOff x="-480" y="-384"/>
            <a:chExt cx="6480" cy="1584"/>
          </a:xfrm>
        </p:grpSpPr>
        <p:sp>
          <p:nvSpPr>
            <p:cNvPr id="7186" name="Oval 4"/>
            <p:cNvSpPr>
              <a:spLocks noChangeArrowheads="1"/>
            </p:cNvSpPr>
            <p:nvPr/>
          </p:nvSpPr>
          <p:spPr bwMode="auto">
            <a:xfrm>
              <a:off x="-480" y="-384"/>
              <a:ext cx="1536" cy="158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5136" y="-192"/>
              <a:ext cx="864" cy="76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188" name="Rectangle 6"/>
            <p:cNvSpPr>
              <a:spLocks noChangeArrowheads="1"/>
            </p:cNvSpPr>
            <p:nvPr/>
          </p:nvSpPr>
          <p:spPr bwMode="auto">
            <a:xfrm>
              <a:off x="288" y="96"/>
              <a:ext cx="5184" cy="720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6000">
                  <a:solidFill>
                    <a:schemeClr val="tx2"/>
                  </a:solidFill>
                  <a:latin typeface="Courier" pitchFamily="49" charset="0"/>
                </a:rPr>
                <a:t>ACTUAL LINE</a:t>
              </a:r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0" y="528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190" name="Text Box 8"/>
            <p:cNvSpPr txBox="1">
              <a:spLocks noChangeArrowheads="1"/>
            </p:cNvSpPr>
            <p:nvPr/>
          </p:nvSpPr>
          <p:spPr bwMode="auto">
            <a:xfrm>
              <a:off x="1440" y="720"/>
              <a:ext cx="2880" cy="33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Copperplate Gothic Light" pitchFamily="34" charset="0"/>
                </a:rPr>
                <a:t>EXPRESSIVE LINES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24000" y="2819400"/>
            <a:ext cx="6248400" cy="3657600"/>
            <a:chOff x="336" y="1776"/>
            <a:chExt cx="3936" cy="2304"/>
          </a:xfrm>
        </p:grpSpPr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336" y="1776"/>
              <a:ext cx="3936" cy="230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336" y="2064"/>
              <a:ext cx="2064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200" b="0">
                  <a:solidFill>
                    <a:srgbClr val="FFCC00"/>
                  </a:solidFill>
                  <a:latin typeface="Corbel" pitchFamily="34" charset="0"/>
                </a:rPr>
                <a:t>What do you feel when you see vertical lines used in an artwork?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3200" b="0">
                <a:solidFill>
                  <a:srgbClr val="FFCC00"/>
                </a:solidFill>
                <a:latin typeface="Corbel" pitchFamily="34" charset="0"/>
              </a:endParaRPr>
            </a:p>
          </p:txBody>
        </p:sp>
        <p:pic>
          <p:nvPicPr>
            <p:cNvPr id="718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7080" r="5605" b="2325"/>
            <a:stretch>
              <a:fillRect/>
            </a:stretch>
          </p:blipFill>
          <p:spPr bwMode="auto">
            <a:xfrm>
              <a:off x="2400" y="1920"/>
              <a:ext cx="1776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90800" y="2514600"/>
            <a:ext cx="3657600" cy="4133850"/>
            <a:chOff x="3600" y="1584"/>
            <a:chExt cx="2304" cy="2604"/>
          </a:xfrm>
        </p:grpSpPr>
        <p:pic>
          <p:nvPicPr>
            <p:cNvPr id="718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2016"/>
              <a:ext cx="1834" cy="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 Box 16"/>
            <p:cNvSpPr txBox="1">
              <a:spLocks noChangeArrowheads="1"/>
            </p:cNvSpPr>
            <p:nvPr/>
          </p:nvSpPr>
          <p:spPr bwMode="auto">
            <a:xfrm>
              <a:off x="3600" y="1584"/>
              <a:ext cx="23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200" b="0">
                  <a:latin typeface="Calibri" pitchFamily="34" charset="0"/>
                </a:rPr>
                <a:t>How about this one?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0" y="2590800"/>
            <a:ext cx="3886200" cy="2924175"/>
            <a:chOff x="1728" y="1824"/>
            <a:chExt cx="2448" cy="1842"/>
          </a:xfrm>
        </p:grpSpPr>
        <p:pic>
          <p:nvPicPr>
            <p:cNvPr id="717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2208"/>
              <a:ext cx="2400" cy="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 Box 20"/>
            <p:cNvSpPr txBox="1">
              <a:spLocks noChangeArrowheads="1"/>
            </p:cNvSpPr>
            <p:nvPr/>
          </p:nvSpPr>
          <p:spPr bwMode="auto">
            <a:xfrm>
              <a:off x="1968" y="1824"/>
              <a:ext cx="220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0">
                  <a:latin typeface="Comic Sans MS" pitchFamily="66" charset="0"/>
                </a:rPr>
                <a:t>Horizontal Lines?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743200" y="2438400"/>
            <a:ext cx="4038600" cy="4191000"/>
            <a:chOff x="4080" y="1872"/>
            <a:chExt cx="2544" cy="264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2256"/>
              <a:ext cx="1733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22"/>
            <p:cNvSpPr txBox="1">
              <a:spLocks noChangeArrowheads="1"/>
            </p:cNvSpPr>
            <p:nvPr/>
          </p:nvSpPr>
          <p:spPr bwMode="auto">
            <a:xfrm>
              <a:off x="4080" y="1872"/>
              <a:ext cx="25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latin typeface="Bookman" pitchFamily="18" charset="0"/>
                </a:rPr>
                <a:t>Curved &amp; Zig-Zag?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2743200" y="5410200"/>
            <a:ext cx="365760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2819400" y="4114800"/>
            <a:ext cx="35052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590800" y="2895600"/>
            <a:ext cx="3962400" cy="685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438400" y="1600200"/>
            <a:ext cx="4267200" cy="685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2743200" y="304800"/>
            <a:ext cx="3657600" cy="685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u="sng" smtClean="0">
                <a:latin typeface="Myriad Pro" pitchFamily="34" charset="0"/>
              </a:rPr>
              <a:t>Vertical Lines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entury Gothic" pitchFamily="34" charset="0"/>
              </a:rPr>
              <a:t>	stability and strength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u="sng" smtClean="0">
                <a:latin typeface="Myriad Pro" pitchFamily="34" charset="0"/>
              </a:rPr>
              <a:t>Horizontal Lines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entury Gothic" pitchFamily="34" charset="0"/>
              </a:rPr>
              <a:t>	calm and peaceful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u="sng" smtClean="0">
                <a:latin typeface="Myriad Pro" pitchFamily="34" charset="0"/>
              </a:rPr>
              <a:t>Diagonal Lines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entury Gothic" pitchFamily="34" charset="0"/>
              </a:rPr>
              <a:t>	instability, indicates movement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u="sng" smtClean="0">
                <a:latin typeface="Myriad Pro" pitchFamily="34" charset="0"/>
              </a:rPr>
              <a:t>Curved Lines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entury Gothic" pitchFamily="34" charset="0"/>
              </a:rPr>
              <a:t>	change of direction, sense of activity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u="sng" smtClean="0">
                <a:latin typeface="Myriad Pro" pitchFamily="34" charset="0"/>
              </a:rPr>
              <a:t>Zig-Zag Lines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Century Gothic" pitchFamily="34" charset="0"/>
              </a:rPr>
              <a:t>	tension and confusion</a:t>
            </a:r>
          </a:p>
        </p:txBody>
      </p:sp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1272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885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1" y="1412139"/>
            <a:ext cx="4800600" cy="1219200"/>
          </a:xfrm>
        </p:spPr>
        <p:txBody>
          <a:bodyPr/>
          <a:lstStyle/>
          <a:p>
            <a:r>
              <a:rPr lang="en-US" dirty="0" smtClean="0"/>
              <a:t>Overlap</a:t>
            </a:r>
          </a:p>
          <a:p>
            <a:pPr marL="0" indent="0">
              <a:buNone/>
            </a:pPr>
            <a:r>
              <a:rPr lang="en-US" sz="2000" dirty="0" smtClean="0"/>
              <a:t>Elements that partially cover another element.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30" name="Picture 6" descr="http://design-milk.com/images/2013/02/Beth-Goolsby-Overla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2740"/>
            <a:ext cx="4209849" cy="33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Beth </a:t>
            </a:r>
            <a:r>
              <a:rPr lang="en-US" sz="1200" dirty="0" err="1" smtClean="0"/>
              <a:t>Goolsby</a:t>
            </a:r>
            <a:endParaRPr lang="en-US" sz="1200" dirty="0"/>
          </a:p>
        </p:txBody>
      </p:sp>
      <p:pic>
        <p:nvPicPr>
          <p:cNvPr id="1032" name="Picture 8" descr="Image result for drawing wrap i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124200" cy="43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58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040188" cy="1524000"/>
          </a:xfrm>
        </p:spPr>
        <p:txBody>
          <a:bodyPr/>
          <a:lstStyle/>
          <a:p>
            <a:r>
              <a:rPr lang="en-US" dirty="0"/>
              <a:t>Weave – </a:t>
            </a:r>
            <a:r>
              <a:rPr lang="en-US" sz="2000" dirty="0"/>
              <a:t>alternating over under overlaps of linear designs</a:t>
            </a:r>
          </a:p>
          <a:p>
            <a:endParaRPr lang="en-US" dirty="0"/>
          </a:p>
        </p:txBody>
      </p:sp>
      <p:pic>
        <p:nvPicPr>
          <p:cNvPr id="9" name="Picture 2" descr="Pencil Drawing Nature Weave by JanePriserArts on Etsy, $32.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728" y="2020465"/>
            <a:ext cx="4284663" cy="32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879475"/>
          </a:xfrm>
        </p:spPr>
        <p:txBody>
          <a:bodyPr/>
          <a:lstStyle/>
          <a:p>
            <a:r>
              <a:rPr lang="en-US" dirty="0" smtClean="0"/>
              <a:t>Through – </a:t>
            </a:r>
            <a:r>
              <a:rPr lang="en-US" sz="1800" dirty="0" smtClean="0"/>
              <a:t>an element going in one side and out another area of the same element.</a:t>
            </a:r>
            <a:endParaRPr lang="en-US" sz="1800" dirty="0"/>
          </a:p>
        </p:txBody>
      </p:sp>
      <p:pic>
        <p:nvPicPr>
          <p:cNvPr id="2054" name="Picture 6" descr="Image result for through in surreal a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42" y="1946275"/>
            <a:ext cx="3075539" cy="4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67600" y="6172200"/>
            <a:ext cx="101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Jim Warren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839" y="5791200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Jane </a:t>
            </a:r>
            <a:r>
              <a:rPr lang="en-US" sz="1200" dirty="0" err="1" smtClean="0"/>
              <a:t>Priser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1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ight Tr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ight Tr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610</Words>
  <Application>Microsoft Office PowerPoint</Application>
  <PresentationFormat>On-screen Show (4:3)</PresentationFormat>
  <Paragraphs>137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56" baseType="lpstr">
      <vt:lpstr>Arial</vt:lpstr>
      <vt:lpstr>Arial Narrow</vt:lpstr>
      <vt:lpstr>Aubrey</vt:lpstr>
      <vt:lpstr>Bodoni MT</vt:lpstr>
      <vt:lpstr>Bodoni MT Condensed</vt:lpstr>
      <vt:lpstr>Bookman</vt:lpstr>
      <vt:lpstr>Bookman Old Style</vt:lpstr>
      <vt:lpstr>Bradley Hand ITC</vt:lpstr>
      <vt:lpstr>Calibri</vt:lpstr>
      <vt:lpstr>Castellar</vt:lpstr>
      <vt:lpstr>Centaur</vt:lpstr>
      <vt:lpstr>Century Gothic</vt:lpstr>
      <vt:lpstr>Chaparral Pro</vt:lpstr>
      <vt:lpstr>Cheri</vt:lpstr>
      <vt:lpstr>Cheri Liney</vt:lpstr>
      <vt:lpstr>Colonna MT</vt:lpstr>
      <vt:lpstr>Comic Sans MS</vt:lpstr>
      <vt:lpstr>Complete in Him</vt:lpstr>
      <vt:lpstr>Cooper Std Black</vt:lpstr>
      <vt:lpstr>Copperplate Gothic Bold</vt:lpstr>
      <vt:lpstr>Copperplate Gothic Light</vt:lpstr>
      <vt:lpstr>Corbel</vt:lpstr>
      <vt:lpstr>Courier</vt:lpstr>
      <vt:lpstr>Curlz MT</vt:lpstr>
      <vt:lpstr>Dotum</vt:lpstr>
      <vt:lpstr>Eight Track</vt:lpstr>
      <vt:lpstr>Elephant</vt:lpstr>
      <vt:lpstr>Fine Line</vt:lpstr>
      <vt:lpstr>Goudy Stout</vt:lpstr>
      <vt:lpstr>Jokerman</vt:lpstr>
      <vt:lpstr>JustAnotherFont</vt:lpstr>
      <vt:lpstr>karabinE.</vt:lpstr>
      <vt:lpstr>king cooL KC</vt:lpstr>
      <vt:lpstr>Lucida Sans</vt:lpstr>
      <vt:lpstr>Mandingo</vt:lpstr>
      <vt:lpstr>Mia's Scribblings ~</vt:lpstr>
      <vt:lpstr>Myriad Pro</vt:lpstr>
      <vt:lpstr>Rockwell Extra Bold</vt:lpstr>
      <vt:lpstr>Default Design</vt:lpstr>
      <vt:lpstr>L i N E</vt:lpstr>
      <vt:lpstr>PowerPoint Presentation</vt:lpstr>
      <vt:lpstr>Types of Lines</vt:lpstr>
      <vt:lpstr>%5 Basic Types of Lines</vt:lpstr>
      <vt:lpstr>VARIATIONS OF  LINE QUALITY</vt:lpstr>
      <vt:lpstr>PowerPoint Presentation</vt:lpstr>
      <vt:lpstr>PowerPoint Presentation</vt:lpstr>
      <vt:lpstr>Design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Standards</vt:lpstr>
    </vt:vector>
  </TitlesOfParts>
  <Company>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</dc:title>
  <dc:creator>Cabarrus County Schools</dc:creator>
  <cp:lastModifiedBy>Drusin, Vauncile</cp:lastModifiedBy>
  <cp:revision>73</cp:revision>
  <cp:lastPrinted>2017-09-26T14:11:49Z</cp:lastPrinted>
  <dcterms:created xsi:type="dcterms:W3CDTF">2008-05-14T13:18:36Z</dcterms:created>
  <dcterms:modified xsi:type="dcterms:W3CDTF">2017-09-26T19:48:27Z</dcterms:modified>
</cp:coreProperties>
</file>